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41"/>
  </p:notesMasterIdLst>
  <p:sldIdLst>
    <p:sldId id="256" r:id="rId2"/>
    <p:sldId id="947" r:id="rId3"/>
    <p:sldId id="1024" r:id="rId4"/>
    <p:sldId id="762" r:id="rId5"/>
    <p:sldId id="471" r:id="rId6"/>
    <p:sldId id="763" r:id="rId7"/>
    <p:sldId id="579" r:id="rId8"/>
    <p:sldId id="664" r:id="rId9"/>
    <p:sldId id="566" r:id="rId10"/>
    <p:sldId id="564" r:id="rId11"/>
    <p:sldId id="574" r:id="rId12"/>
    <p:sldId id="565" r:id="rId13"/>
    <p:sldId id="740" r:id="rId14"/>
    <p:sldId id="741" r:id="rId15"/>
    <p:sldId id="499" r:id="rId16"/>
    <p:sldId id="508" r:id="rId17"/>
    <p:sldId id="520" r:id="rId18"/>
    <p:sldId id="557" r:id="rId19"/>
    <p:sldId id="841" r:id="rId20"/>
    <p:sldId id="1025" r:id="rId21"/>
    <p:sldId id="667" r:id="rId22"/>
    <p:sldId id="681" r:id="rId23"/>
    <p:sldId id="668" r:id="rId24"/>
    <p:sldId id="1035" r:id="rId25"/>
    <p:sldId id="669" r:id="rId26"/>
    <p:sldId id="703" r:id="rId27"/>
    <p:sldId id="707" r:id="rId28"/>
    <p:sldId id="709" r:id="rId29"/>
    <p:sldId id="1036" r:id="rId30"/>
    <p:sldId id="1037" r:id="rId31"/>
    <p:sldId id="725" r:id="rId32"/>
    <p:sldId id="742" r:id="rId33"/>
    <p:sldId id="743" r:id="rId34"/>
    <p:sldId id="951" r:id="rId35"/>
    <p:sldId id="957" r:id="rId36"/>
    <p:sldId id="1038" r:id="rId37"/>
    <p:sldId id="739" r:id="rId38"/>
    <p:sldId id="584" r:id="rId39"/>
    <p:sldId id="509" r:id="rId40"/>
    <p:sldId id="662" r:id="rId41"/>
    <p:sldId id="578" r:id="rId42"/>
    <p:sldId id="510" r:id="rId43"/>
    <p:sldId id="663" r:id="rId44"/>
    <p:sldId id="549" r:id="rId45"/>
    <p:sldId id="577" r:id="rId46"/>
    <p:sldId id="997" r:id="rId47"/>
    <p:sldId id="998" r:id="rId48"/>
    <p:sldId id="572" r:id="rId49"/>
    <p:sldId id="1031" r:id="rId50"/>
    <p:sldId id="1028" r:id="rId51"/>
    <p:sldId id="1033" r:id="rId52"/>
    <p:sldId id="1032" r:id="rId53"/>
    <p:sldId id="598" r:id="rId54"/>
    <p:sldId id="587" r:id="rId55"/>
    <p:sldId id="591" r:id="rId56"/>
    <p:sldId id="590" r:id="rId57"/>
    <p:sldId id="588" r:id="rId58"/>
    <p:sldId id="589" r:id="rId59"/>
    <p:sldId id="639" r:id="rId60"/>
    <p:sldId id="592" r:id="rId61"/>
    <p:sldId id="594" r:id="rId62"/>
    <p:sldId id="593" r:id="rId63"/>
    <p:sldId id="596" r:id="rId64"/>
    <p:sldId id="597" r:id="rId65"/>
    <p:sldId id="720" r:id="rId66"/>
    <p:sldId id="750" r:id="rId67"/>
    <p:sldId id="582" r:id="rId68"/>
    <p:sldId id="1039" r:id="rId69"/>
    <p:sldId id="747" r:id="rId70"/>
    <p:sldId id="553" r:id="rId71"/>
    <p:sldId id="974" r:id="rId72"/>
    <p:sldId id="975" r:id="rId73"/>
    <p:sldId id="973" r:id="rId74"/>
    <p:sldId id="875" r:id="rId75"/>
    <p:sldId id="999" r:id="rId76"/>
    <p:sldId id="1000" r:id="rId77"/>
    <p:sldId id="603" r:id="rId78"/>
    <p:sldId id="691" r:id="rId79"/>
    <p:sldId id="612" r:id="rId80"/>
    <p:sldId id="744" r:id="rId81"/>
    <p:sldId id="976" r:id="rId82"/>
    <p:sldId id="977" r:id="rId83"/>
    <p:sldId id="978" r:id="rId84"/>
    <p:sldId id="979" r:id="rId85"/>
    <p:sldId id="980" r:id="rId86"/>
    <p:sldId id="981" r:id="rId87"/>
    <p:sldId id="982" r:id="rId88"/>
    <p:sldId id="696" r:id="rId89"/>
    <p:sldId id="967" r:id="rId90"/>
    <p:sldId id="1001" r:id="rId91"/>
    <p:sldId id="1002" r:id="rId92"/>
    <p:sldId id="613" r:id="rId93"/>
    <p:sldId id="641" r:id="rId94"/>
    <p:sldId id="958" r:id="rId95"/>
    <p:sldId id="983" r:id="rId96"/>
    <p:sldId id="969" r:id="rId97"/>
    <p:sldId id="959" r:id="rId98"/>
    <p:sldId id="952" r:id="rId99"/>
    <p:sldId id="953" r:id="rId100"/>
    <p:sldId id="955" r:id="rId101"/>
    <p:sldId id="988" r:id="rId102"/>
    <p:sldId id="985" r:id="rId103"/>
    <p:sldId id="986" r:id="rId104"/>
    <p:sldId id="1019" r:id="rId105"/>
    <p:sldId id="987" r:id="rId106"/>
    <p:sldId id="1003" r:id="rId107"/>
    <p:sldId id="989" r:id="rId108"/>
    <p:sldId id="993" r:id="rId109"/>
    <p:sldId id="1004" r:id="rId110"/>
    <p:sldId id="1005" r:id="rId111"/>
    <p:sldId id="730" r:id="rId112"/>
    <p:sldId id="844" r:id="rId113"/>
    <p:sldId id="729" r:id="rId114"/>
    <p:sldId id="1012" r:id="rId115"/>
    <p:sldId id="1013" r:id="rId116"/>
    <p:sldId id="1011" r:id="rId117"/>
    <p:sldId id="733" r:id="rId118"/>
    <p:sldId id="1015" r:id="rId119"/>
    <p:sldId id="1016" r:id="rId120"/>
    <p:sldId id="1017" r:id="rId121"/>
    <p:sldId id="1018" r:id="rId122"/>
    <p:sldId id="736" r:id="rId123"/>
    <p:sldId id="738" r:id="rId124"/>
    <p:sldId id="746" r:id="rId125"/>
    <p:sldId id="734" r:id="rId126"/>
    <p:sldId id="1007" r:id="rId127"/>
    <p:sldId id="1014" r:id="rId128"/>
    <p:sldId id="716" r:id="rId129"/>
    <p:sldId id="726" r:id="rId130"/>
    <p:sldId id="727" r:id="rId131"/>
    <p:sldId id="1006" r:id="rId132"/>
    <p:sldId id="723" r:id="rId133"/>
    <p:sldId id="717" r:id="rId134"/>
    <p:sldId id="1026" r:id="rId135"/>
    <p:sldId id="1027" r:id="rId136"/>
    <p:sldId id="1040" r:id="rId137"/>
    <p:sldId id="1009" r:id="rId138"/>
    <p:sldId id="960" r:id="rId139"/>
    <p:sldId id="550" r:id="rId14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1024"/>
            <p14:sldId id="762"/>
            <p14:sldId id="471"/>
            <p14:sldId id="763"/>
            <p14:sldId id="579"/>
            <p14:sldId id="664"/>
            <p14:sldId id="566"/>
            <p14:sldId id="564"/>
            <p14:sldId id="574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1025"/>
            <p14:sldId id="667"/>
            <p14:sldId id="681"/>
            <p14:sldId id="668"/>
            <p14:sldId id="1035"/>
            <p14:sldId id="669"/>
            <p14:sldId id="703"/>
            <p14:sldId id="707"/>
            <p14:sldId id="709"/>
            <p14:sldId id="1036"/>
            <p14:sldId id="1037"/>
            <p14:sldId id="725"/>
            <p14:sldId id="742"/>
            <p14:sldId id="743"/>
            <p14:sldId id="951"/>
            <p14:sldId id="957"/>
            <p14:sldId id="1038"/>
            <p14:sldId id="739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997"/>
            <p14:sldId id="998"/>
            <p14:sldId id="572"/>
            <p14:sldId id="1031"/>
            <p14:sldId id="1028"/>
            <p14:sldId id="1033"/>
            <p14:sldId id="1032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720"/>
            <p14:sldId id="750"/>
            <p14:sldId id="582"/>
            <p14:sldId id="1039"/>
            <p14:sldId id="747"/>
            <p14:sldId id="553"/>
            <p14:sldId id="974"/>
            <p14:sldId id="975"/>
            <p14:sldId id="973"/>
            <p14:sldId id="875"/>
            <p14:sldId id="999"/>
            <p14:sldId id="1000"/>
            <p14:sldId id="603"/>
            <p14:sldId id="691"/>
            <p14:sldId id="612"/>
            <p14:sldId id="744"/>
            <p14:sldId id="976"/>
            <p14:sldId id="977"/>
            <p14:sldId id="978"/>
            <p14:sldId id="979"/>
            <p14:sldId id="980"/>
            <p14:sldId id="981"/>
            <p14:sldId id="982"/>
            <p14:sldId id="696"/>
            <p14:sldId id="967"/>
            <p14:sldId id="1001"/>
            <p14:sldId id="1002"/>
            <p14:sldId id="613"/>
            <p14:sldId id="641"/>
            <p14:sldId id="958"/>
            <p14:sldId id="983"/>
            <p14:sldId id="969"/>
            <p14:sldId id="959"/>
            <p14:sldId id="952"/>
            <p14:sldId id="953"/>
            <p14:sldId id="955"/>
            <p14:sldId id="988"/>
            <p14:sldId id="985"/>
            <p14:sldId id="986"/>
            <p14:sldId id="1019"/>
            <p14:sldId id="987"/>
            <p14:sldId id="1003"/>
            <p14:sldId id="989"/>
            <p14:sldId id="993"/>
            <p14:sldId id="1004"/>
            <p14:sldId id="1005"/>
            <p14:sldId id="730"/>
            <p14:sldId id="844"/>
            <p14:sldId id="729"/>
            <p14:sldId id="1012"/>
            <p14:sldId id="1013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007"/>
            <p14:sldId id="1014"/>
            <p14:sldId id="716"/>
            <p14:sldId id="726"/>
            <p14:sldId id="727"/>
            <p14:sldId id="1006"/>
            <p14:sldId id="723"/>
            <p14:sldId id="717"/>
            <p14:sldId id="1026"/>
            <p14:sldId id="1027"/>
            <p14:sldId id="1040"/>
            <p14:sldId id="1009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B58900"/>
    <a:srgbClr val="025249"/>
    <a:srgbClr val="41719C"/>
    <a:srgbClr val="D6A08C"/>
    <a:srgbClr val="9E60B8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26"/>
    <p:restoredTop sz="96853" autoAdjust="0"/>
  </p:normalViewPr>
  <p:slideViewPr>
    <p:cSldViewPr snapToGrid="0" snapToObjects="1">
      <p:cViewPr varScale="1">
        <p:scale>
          <a:sx n="159" d="100"/>
          <a:sy n="159" d="100"/>
        </p:scale>
        <p:origin x="192" y="260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01.12.20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API </a:t>
            </a:r>
            <a:r>
              <a:rPr lang="de-DE" sz="1400" spc="80" dirty="0" err="1">
                <a:solidFill>
                  <a:srgbClr val="D4EBE9"/>
                </a:solidFill>
              </a:rPr>
              <a:t>Summit</a:t>
            </a:r>
            <a:r>
              <a:rPr lang="de-DE" sz="1400" spc="80" dirty="0">
                <a:solidFill>
                  <a:srgbClr val="D4EBE9"/>
                </a:solidFill>
              </a:rPr>
              <a:t> 2020 | Dezember 2020,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205237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api-summit-graphql-dez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192474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2258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3863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Sicherheit?!</a:t>
            </a:r>
          </a:p>
        </p:txBody>
      </p:sp>
    </p:spTree>
    <p:extLst>
      <p:ext uri="{BB962C8B-B14F-4D97-AF65-F5344CB8AC3E}">
        <p14:creationId xmlns:p14="http://schemas.microsoft.com/office/powerpoint/2010/main" val="31979653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des GraphQL Endpunkts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 kann nur verwendet werden, wenn angemeldet, z.B. bei nicht öffentlicher API sinnvoll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Fehler landet im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81A909D-7761-B344-BE22-618AEB8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3" y="3020383"/>
            <a:ext cx="8586339" cy="3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350383" y="5311413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8E1-D9AF-8444-9843-84DBE63B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15" y="306093"/>
            <a:ext cx="4999662" cy="49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527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Validierungsfehler auf Server-seite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1478085" y="35433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F57458-2B19-BE4B-9067-9EB8023106F7}"/>
              </a:ext>
            </a:extLst>
          </p:cNvPr>
          <p:cNvSpPr/>
          <p:nvPr/>
        </p:nvSpPr>
        <p:spPr>
          <a:xfrm>
            <a:off x="5055577" y="3543300"/>
            <a:ext cx="4953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5771FC2-F845-6F4A-BF99-408CF7015B87}"/>
              </a:ext>
            </a:extLst>
          </p:cNvPr>
          <p:cNvCxnSpPr/>
          <p:nvPr/>
        </p:nvCxnSpPr>
        <p:spPr>
          <a:xfrm>
            <a:off x="3525716" y="4018085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093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werden nacheinander ermittelt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was passiert, wenn das lange dauert?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slowdown</a:t>
            </a:r>
            <a:endParaRPr lang="de-DE" sz="1600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597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Ausführung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85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ausgeführt werden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Dazu liefern sie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Dann werden alle DF einer "Ebene" parallel ausgeführt</a:t>
            </a:r>
          </a:p>
          <a:p>
            <a:pPr>
              <a:lnSpc>
                <a:spcPct val="120000"/>
              </a:lnSpc>
            </a:pP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99D956-4D5C-4F47-B386-C7D9C786656B}"/>
              </a:ext>
            </a:extLst>
          </p:cNvPr>
          <p:cNvSpPr/>
          <p:nvPr/>
        </p:nvSpPr>
        <p:spPr>
          <a:xfrm>
            <a:off x="4461934" y="423645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AsyncDataFetcher.async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F90C26-C014-F143-8B19-421B8421A72C}"/>
              </a:ext>
            </a:extLst>
          </p:cNvPr>
          <p:cNvSpPr/>
          <p:nvPr/>
        </p:nvSpPr>
        <p:spPr>
          <a:xfrm>
            <a:off x="4517756" y="5436787"/>
            <a:ext cx="1210588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endParaRPr lang="de-DE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518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0762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062260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i="1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9252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49966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7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0541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5" y="2451835"/>
            <a:ext cx="3142471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verzögert das eigentliche Laden der Daten, bis </a:t>
            </a:r>
            <a:r>
              <a:rPr lang="de-DE" sz="16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authorFetcher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wurden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</p:spTree>
    <p:extLst>
      <p:ext uri="{BB962C8B-B14F-4D97-AF65-F5344CB8AC3E}">
        <p14:creationId xmlns:p14="http://schemas.microsoft.com/office/powerpoint/2010/main" val="12594204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FE2AD06-61B9-6C45-B76C-1B215277AC07}"/>
              </a:ext>
            </a:extLst>
          </p:cNvPr>
          <p:cNvSpPr/>
          <p:nvPr/>
        </p:nvSpPr>
        <p:spPr>
          <a:xfrm>
            <a:off x="6283701" y="5568878"/>
            <a:ext cx="4953000" cy="6932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Im "richtigen" Leben würdet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ihr das natürlich immer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einschalten (ohne Direktive)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9C9942C-4432-F44A-8CFE-E179C880033C}"/>
              </a:ext>
            </a:extLst>
          </p:cNvPr>
          <p:cNvCxnSpPr/>
          <p:nvPr/>
        </p:nvCxnSpPr>
        <p:spPr>
          <a:xfrm flipH="1" flipV="1">
            <a:off x="6617678" y="5323668"/>
            <a:ext cx="449549" cy="170213"/>
          </a:xfrm>
          <a:prstGeom prst="line">
            <a:avLst/>
          </a:prstGeom>
          <a:ln>
            <a:solidFill>
              <a:srgbClr val="B5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283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438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4ED2-C9D5-B043-9170-92452C6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B74332-FB39-A541-8B1B-4302C5BC4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" t="12402" r="1799" b="3042"/>
          <a:stretch/>
        </p:blipFill>
        <p:spPr>
          <a:xfrm>
            <a:off x="1844842" y="874295"/>
            <a:ext cx="6424863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875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eine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Aus dieser API können sich Clients bedienen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...aber, wenn man unbedingt möchte: GraphQL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135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anderen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6000" dirty="0" err="1"/>
              <a:t>GraphQL</a:t>
            </a:r>
            <a:r>
              <a:rPr lang="de-DE" sz="6000" dirty="0"/>
              <a:t>...</a:t>
            </a:r>
          </a:p>
          <a:p>
            <a:pPr algn="ctr"/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pPr marL="0" indent="0" algn="ctr">
              <a:buNone/>
            </a:pPr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oder </a:t>
            </a:r>
          </a:p>
          <a:p>
            <a:pPr algn="ctr"/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  <a:p>
            <a:pPr marL="0" indent="0" algn="ctr">
              <a:buNone/>
            </a:pPr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...müsst ihr selbst entscheiden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api-summit-graphql-dez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55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Beer </a:t>
            </a:r>
            <a:r>
              <a:rPr lang="de-DE" dirty="0" err="1"/>
              <a:t>Advisor</a:t>
            </a:r>
            <a:r>
              <a:rPr lang="de-DE" dirty="0"/>
              <a:t>: </a:t>
            </a:r>
            <a:r>
              <a:rPr lang="de-DE" b="0" dirty="0">
                <a:solidFill>
                  <a:srgbClr val="025249"/>
                </a:solidFill>
              </a:rPr>
              <a:t>Wie könnte dafür eine </a:t>
            </a:r>
            <a:r>
              <a:rPr lang="de-DE" dirty="0">
                <a:solidFill>
                  <a:srgbClr val="025249"/>
                </a:solidFill>
              </a:rPr>
              <a:t>REST-API</a:t>
            </a:r>
            <a:r>
              <a:rPr lang="de-DE" b="0" dirty="0">
                <a:solidFill>
                  <a:srgbClr val="025249"/>
                </a:solidFill>
              </a:rPr>
              <a:t> aussehen? 🤔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6148248-4DC8-8D4C-9A50-A122121906EB}"/>
              </a:ext>
            </a:extLst>
          </p:cNvPr>
          <p:cNvSpPr txBox="1"/>
          <p:nvPr/>
        </p:nvSpPr>
        <p:spPr>
          <a:xfrm>
            <a:off x="515816" y="3347303"/>
            <a:ext cx="877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28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miro.com</a:t>
            </a:r>
            <a:r>
              <a:rPr lang="de-DE" sz="28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8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28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8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board</a:t>
            </a:r>
            <a:r>
              <a:rPr lang="de-DE" sz="28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/o9J_lchovxE=/</a:t>
            </a:r>
          </a:p>
        </p:txBody>
      </p:sp>
    </p:spTree>
    <p:extLst>
      <p:ext uri="{BB962C8B-B14F-4D97-AF65-F5344CB8AC3E}">
        <p14:creationId xmlns:p14="http://schemas.microsoft.com/office/powerpoint/2010/main" val="135353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25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10C2-3E58-0B48-BF67-CE60F61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6DE69F-BB19-5A49-A208-27199A2F3CAA}"/>
              </a:ext>
            </a:extLst>
          </p:cNvPr>
          <p:cNvSpPr txBox="1"/>
          <p:nvPr/>
        </p:nvSpPr>
        <p:spPr>
          <a:xfrm>
            <a:off x="1629013" y="2224006"/>
            <a:ext cx="66479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Source Code Pro Medium" panose="020B0509030403020204" pitchFamily="49" charset="0"/>
                <a:ea typeface="Source Code Pro Medium" panose="020B0509030403020204" pitchFamily="49" charset="0"/>
                <a:hlinkClick r:id="rId2"/>
              </a:rPr>
              <a:t>https://www.menti.com</a:t>
            </a:r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endParaRPr lang="de-DE" sz="28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r>
              <a:rPr lang="de-DE" sz="28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Code:</a:t>
            </a:r>
          </a:p>
          <a:p>
            <a:pPr algn="ctr"/>
            <a:r>
              <a:rPr lang="de-DE" sz="40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61 72 41 1</a:t>
            </a: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9D4294-E997-9544-B5F6-DED38DE21633}"/>
              </a:ext>
            </a:extLst>
          </p:cNvPr>
          <p:cNvSpPr txBox="1"/>
          <p:nvPr/>
        </p:nvSpPr>
        <p:spPr>
          <a:xfrm>
            <a:off x="0" y="-64280"/>
            <a:ext cx="99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pitchFamily="2" charset="77"/>
                <a:ea typeface="Source Code Pro Medium" panose="020B0509030403020204" pitchFamily="49" charset="0"/>
              </a:rPr>
              <a:t>Kurze Umfrage...</a:t>
            </a:r>
          </a:p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6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 bestimmen, wie und welche Daten zur Verfügung gestellt werden!</a:t>
            </a:r>
          </a:p>
        </p:txBody>
      </p:sp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 (Doku, Typisierung, ...)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88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2022623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6" name="Grafik 5" descr="Ein Bild, das Screenshot, Monitor, Uhr, Computer enthält.&#10;&#10;Automatisch generierte Beschreibung">
            <a:extLst>
              <a:ext uri="{FF2B5EF4-FFF2-40B4-BE49-F238E27FC236}">
                <a16:creationId xmlns:a16="http://schemas.microsoft.com/office/drawing/2014/main" id="{8BEFA0B4-D8BD-0044-BA2B-810D5B2B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8" y="2394487"/>
            <a:ext cx="9071006" cy="29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/>
              <a:t>Jederzeit: Fragen, Diskussionen und Feedback! </a:t>
            </a: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(Per Audio oder per Chat – ganz wie ihr mögt)</a:t>
            </a:r>
          </a:p>
        </p:txBody>
      </p:sp>
    </p:spTree>
    <p:extLst>
      <p:ext uri="{BB962C8B-B14F-4D97-AF65-F5344CB8AC3E}">
        <p14:creationId xmlns:p14="http://schemas.microsoft.com/office/powerpoint/2010/main" val="3889864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1"/>
          <a:stretch/>
        </p:blipFill>
        <p:spPr>
          <a:xfrm>
            <a:off x="2567354" y="2765083"/>
            <a:ext cx="4281854" cy="1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765083"/>
            <a:ext cx="4281854" cy="371094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8C1B299-6D57-C64C-97F0-F2A521381EB7}"/>
              </a:ext>
            </a:extLst>
          </p:cNvPr>
          <p:cNvSpPr/>
          <p:nvPr/>
        </p:nvSpPr>
        <p:spPr>
          <a:xfrm>
            <a:off x="3068515" y="5468815"/>
            <a:ext cx="2655277" cy="211016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EF7D1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826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D47E3-3A00-EF4F-911D-AF997E4F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4" y="1841500"/>
            <a:ext cx="7569200" cy="317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210DACE-BF43-A848-BE68-57FCD3E67A34}"/>
              </a:ext>
            </a:extLst>
          </p:cNvPr>
          <p:cNvSpPr/>
          <p:nvPr/>
        </p:nvSpPr>
        <p:spPr>
          <a:xfrm>
            <a:off x="2424436" y="5016500"/>
            <a:ext cx="6587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twitter.com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gunnarmorling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status</a:t>
            </a:r>
            <a:r>
              <a:rPr lang="de-DE" sz="1400" dirty="0">
                <a:solidFill>
                  <a:srgbClr val="41719C"/>
                </a:solidFill>
              </a:rPr>
              <a:t>/1304379991044567042</a:t>
            </a:r>
          </a:p>
        </p:txBody>
      </p:sp>
    </p:spTree>
    <p:extLst>
      <p:ext uri="{BB962C8B-B14F-4D97-AF65-F5344CB8AC3E}">
        <p14:creationId xmlns:p14="http://schemas.microsoft.com/office/powerpoint/2010/main" val="199453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3199455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31"/>
          <a:stretch/>
        </p:blipFill>
        <p:spPr>
          <a:xfrm>
            <a:off x="0" y="1691120"/>
            <a:ext cx="50292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80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40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C694DF-4819-AE45-8FCD-377434543BA9}"/>
              </a:ext>
            </a:extLst>
          </p:cNvPr>
          <p:cNvSpPr txBox="1"/>
          <p:nvPr/>
        </p:nvSpPr>
        <p:spPr>
          <a:xfrm>
            <a:off x="203200" y="5185953"/>
            <a:ext cx="94996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wollen 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überhaupt 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veränderlich sind unsere Daten? Abfrage meines Kontostandes?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 Assets können weiterhin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(kein GraphQL)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Frage der Anforderungen!</a:t>
            </a:r>
          </a:p>
        </p:txBody>
      </p:sp>
    </p:spTree>
    <p:extLst>
      <p:ext uri="{BB962C8B-B14F-4D97-AF65-F5344CB8AC3E}">
        <p14:creationId xmlns:p14="http://schemas.microsoft.com/office/powerpoint/2010/main" val="3346889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040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37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05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768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46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7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Übung: Arbeiten mit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28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den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BeerAdvisor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läuft unter ... (siehe Chat)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Öffne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melde dich mit einem der angezeigten User 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Führe ein paar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aus, zum Beispiel: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Lese alle Biere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Erzeuge ein Rating für ein bestehendes Bier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userId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die ID verwenden, die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oben links neben dem Usernamen angezeigt wird (U...)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10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4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119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4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8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11054615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268995B-8E89-AC43-9E4F-0F97B5EF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2A84141-92AE-6A48-B934-2C84757F36C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3358531D-A35E-6A42-B3A0-B26BFDDCFA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226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453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1: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2: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1456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4665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 Sortierung?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7631</Words>
  <Application>Microsoft Macintosh PowerPoint</Application>
  <PresentationFormat>A4-Papier (210 x 297 mm)</PresentationFormat>
  <Paragraphs>1551</Paragraphs>
  <Slides>139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139</vt:i4>
      </vt:variant>
    </vt:vector>
  </HeadingPairs>
  <TitlesOfParts>
    <vt:vector size="15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Summit 2020 | Dezember 2020, Online | @nilshartmann</vt:lpstr>
      <vt:lpstr>https://nilshartmann.net</vt:lpstr>
      <vt:lpstr>PowerPoint-Präsentation</vt:lpstr>
      <vt:lpstr>Agenda</vt:lpstr>
      <vt:lpstr>Teil 1</vt:lpstr>
      <vt:lpstr>PowerPoint-Präsentation</vt:lpstr>
      <vt:lpstr>GraphQL</vt:lpstr>
      <vt:lpstr>GraphQL</vt:lpstr>
      <vt:lpstr>Twitter</vt:lpstr>
      <vt:lpstr>GitHub</vt:lpstr>
      <vt:lpstr>GitLab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Daten Quellen</vt:lpstr>
      <vt:lpstr>Daten Quellen</vt:lpstr>
      <vt:lpstr>GraphQL Einsatzszenarien</vt:lpstr>
      <vt:lpstr>GraphQL Einsatzszenarien</vt:lpstr>
      <vt:lpstr>GraphQL Einsatzszenarien</vt:lpstr>
      <vt:lpstr>GraphQL Einsatzszenarien</vt:lpstr>
      <vt:lpstr>Daten Quellen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Fragments</vt:lpstr>
      <vt:lpstr>query Language: Fragments</vt:lpstr>
      <vt:lpstr>Queries ausführen</vt:lpstr>
      <vt:lpstr>Caching</vt:lpstr>
      <vt:lpstr>Caching</vt:lpstr>
      <vt:lpstr>Caching</vt:lpstr>
      <vt:lpstr>Caching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Schema</vt:lpstr>
      <vt:lpstr>Übung: Arbeiten mit GraphQL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PowerPoint-Präsentation</vt:lpstr>
      <vt:lpstr>PowerPoint-Präsentation</vt:lpstr>
      <vt:lpstr>Ausblick</vt:lpstr>
      <vt:lpstr>Ausblick</vt:lpstr>
      <vt:lpstr>Ausblick</vt:lpstr>
      <vt:lpstr>Review</vt:lpstr>
      <vt:lpstr>Schema Design</vt:lpstr>
      <vt:lpstr>Schema Design</vt:lpstr>
      <vt:lpstr>Schema Design</vt:lpstr>
      <vt:lpstr>Schema Design</vt:lpstr>
      <vt:lpstr>Paginierung</vt:lpstr>
      <vt:lpstr>Paginierung</vt:lpstr>
      <vt:lpstr>Paginierung</vt:lpstr>
      <vt:lpstr>Security</vt:lpstr>
      <vt:lpstr>Security</vt:lpstr>
      <vt:lpstr>Security</vt:lpstr>
      <vt:lpstr>Security</vt:lpstr>
      <vt:lpstr>Error Handling</vt:lpstr>
      <vt:lpstr>Error Handling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Ausblick</vt:lpstr>
      <vt:lpstr>GraphQL</vt:lpstr>
      <vt:lpstr>Bewertung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894</cp:revision>
  <cp:lastPrinted>2019-09-04T14:57:49Z</cp:lastPrinted>
  <dcterms:created xsi:type="dcterms:W3CDTF">2016-03-28T15:59:53Z</dcterms:created>
  <dcterms:modified xsi:type="dcterms:W3CDTF">2020-12-01T19:15:58Z</dcterms:modified>
</cp:coreProperties>
</file>